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7" r:id="rId2"/>
    <p:sldId id="268" r:id="rId3"/>
    <p:sldId id="270" r:id="rId4"/>
    <p:sldId id="302" r:id="rId5"/>
    <p:sldId id="303" r:id="rId6"/>
    <p:sldId id="273" r:id="rId7"/>
    <p:sldId id="274" r:id="rId8"/>
    <p:sldId id="271" r:id="rId9"/>
    <p:sldId id="272" r:id="rId10"/>
    <p:sldId id="258" r:id="rId11"/>
    <p:sldId id="275" r:id="rId12"/>
    <p:sldId id="262" r:id="rId13"/>
    <p:sldId id="263" r:id="rId14"/>
    <p:sldId id="265" r:id="rId15"/>
    <p:sldId id="304" r:id="rId16"/>
    <p:sldId id="305" r:id="rId17"/>
    <p:sldId id="306" r:id="rId18"/>
    <p:sldId id="266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292" r:id="rId36"/>
    <p:sldId id="293" r:id="rId37"/>
    <p:sldId id="294" r:id="rId38"/>
    <p:sldId id="315" r:id="rId39"/>
    <p:sldId id="316" r:id="rId40"/>
    <p:sldId id="317" r:id="rId41"/>
    <p:sldId id="296" r:id="rId42"/>
    <p:sldId id="318" r:id="rId43"/>
    <p:sldId id="297" r:id="rId44"/>
    <p:sldId id="298" r:id="rId45"/>
    <p:sldId id="299" r:id="rId46"/>
    <p:sldId id="31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C5E8BE-52B7-4FD2-A38E-395B0E262BD6}">
          <p14:sldIdLst>
            <p14:sldId id="257"/>
            <p14:sldId id="268"/>
            <p14:sldId id="270"/>
            <p14:sldId id="302"/>
            <p14:sldId id="303"/>
            <p14:sldId id="273"/>
            <p14:sldId id="274"/>
            <p14:sldId id="271"/>
            <p14:sldId id="272"/>
            <p14:sldId id="258"/>
            <p14:sldId id="275"/>
          </p14:sldIdLst>
        </p14:section>
        <p14:section name="Untitled Section" id="{BC0A72F1-6A84-4CE4-BC1C-9BD6C5670AAF}">
          <p14:sldIdLst>
            <p14:sldId id="262"/>
            <p14:sldId id="263"/>
            <p14:sldId id="265"/>
            <p14:sldId id="304"/>
            <p14:sldId id="305"/>
            <p14:sldId id="306"/>
            <p14:sldId id="266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292"/>
            <p14:sldId id="293"/>
            <p14:sldId id="294"/>
            <p14:sldId id="315"/>
            <p14:sldId id="316"/>
            <p14:sldId id="317"/>
            <p14:sldId id="296"/>
            <p14:sldId id="318"/>
            <p14:sldId id="297"/>
            <p14:sldId id="298"/>
            <p14:sldId id="299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2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87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641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9230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7689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963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391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359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13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123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75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99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5908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81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59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052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45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6FF45-3906-434B-92CC-5E729F392B90}" type="datetimeFigureOut">
              <a:rPr lang="en-IN" smtClean="0"/>
              <a:t>16-04-2018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927BBD8-98D7-4E06-B3E4-EC2CF7F55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8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aily.com/terms/artificial_intelligence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F21F936-F0CA-468D-9E09-FEEB6A5EBB61}"/>
              </a:ext>
            </a:extLst>
          </p:cNvPr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21E618F-AA44-4D22-8CD5-2A4423329BB5}"/>
              </a:ext>
            </a:extLst>
          </p:cNvPr>
          <p:cNvSpPr/>
          <p:nvPr/>
        </p:nvSpPr>
        <p:spPr>
          <a:xfrm>
            <a:off x="0" y="0"/>
            <a:ext cx="9420684" cy="6857999"/>
          </a:xfrm>
          <a:prstGeom prst="parallelogram">
            <a:avLst>
              <a:gd name="adj" fmla="val 74524"/>
            </a:avLst>
          </a:prstGeom>
          <a:gradFill>
            <a:gsLst>
              <a:gs pos="0">
                <a:schemeClr val="bg1">
                  <a:lumMod val="85000"/>
                  <a:alpha val="72000"/>
                </a:schemeClr>
              </a:gs>
              <a:gs pos="100000">
                <a:schemeClr val="bg1">
                  <a:lumMod val="95000"/>
                  <a:alpha val="7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9E02117-7C3E-4E79-BD90-380EDCF22FDA}"/>
              </a:ext>
            </a:extLst>
          </p:cNvPr>
          <p:cNvSpPr/>
          <p:nvPr/>
        </p:nvSpPr>
        <p:spPr>
          <a:xfrm>
            <a:off x="6594198" y="-9592"/>
            <a:ext cx="5583895" cy="6858000"/>
          </a:xfrm>
          <a:custGeom>
            <a:avLst/>
            <a:gdLst>
              <a:gd name="connsiteX0" fmla="*/ 2910434 w 5583895"/>
              <a:gd name="connsiteY0" fmla="*/ 0 h 6858000"/>
              <a:gd name="connsiteX1" fmla="*/ 5583895 w 5583895"/>
              <a:gd name="connsiteY1" fmla="*/ 0 h 6858000"/>
              <a:gd name="connsiteX2" fmla="*/ 5583895 w 5583895"/>
              <a:gd name="connsiteY2" fmla="*/ 6858000 h 6858000"/>
              <a:gd name="connsiteX3" fmla="*/ 3665082 w 5583895"/>
              <a:gd name="connsiteY3" fmla="*/ 6858000 h 6858000"/>
              <a:gd name="connsiteX4" fmla="*/ 0 w 5583895"/>
              <a:gd name="connsiteY4" fmla="*/ 23844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3895" h="6858000">
                <a:moveTo>
                  <a:pt x="2910434" y="0"/>
                </a:moveTo>
                <a:lnTo>
                  <a:pt x="5583895" y="0"/>
                </a:lnTo>
                <a:lnTo>
                  <a:pt x="5583895" y="6858000"/>
                </a:lnTo>
                <a:lnTo>
                  <a:pt x="3665082" y="6858000"/>
                </a:lnTo>
                <a:lnTo>
                  <a:pt x="0" y="2384463"/>
                </a:lnTo>
                <a:close/>
              </a:path>
            </a:pathLst>
          </a:custGeom>
          <a:pattFill prst="dkHorz">
            <a:fgClr>
              <a:schemeClr val="bg1">
                <a:lumMod val="8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E7D2590-E071-4109-A4CF-ECAF6EFFCB6A}"/>
              </a:ext>
            </a:extLst>
          </p:cNvPr>
          <p:cNvSpPr/>
          <p:nvPr/>
        </p:nvSpPr>
        <p:spPr>
          <a:xfrm>
            <a:off x="232570" y="9589"/>
            <a:ext cx="9392872" cy="6858001"/>
          </a:xfrm>
          <a:custGeom>
            <a:avLst/>
            <a:gdLst>
              <a:gd name="connsiteX0" fmla="*/ 0 w 4773183"/>
              <a:gd name="connsiteY0" fmla="*/ 0 h 2339952"/>
              <a:gd name="connsiteX1" fmla="*/ 4773183 w 4773183"/>
              <a:gd name="connsiteY1" fmla="*/ 0 h 2339952"/>
              <a:gd name="connsiteX2" fmla="*/ 1917078 w 4773183"/>
              <a:gd name="connsiteY2" fmla="*/ 2339952 h 233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3183" h="2339952">
                <a:moveTo>
                  <a:pt x="0" y="0"/>
                </a:moveTo>
                <a:lnTo>
                  <a:pt x="4773183" y="0"/>
                </a:lnTo>
                <a:lnTo>
                  <a:pt x="1917078" y="2339952"/>
                </a:lnTo>
                <a:close/>
              </a:path>
            </a:pathLst>
          </a:custGeom>
          <a:solidFill>
            <a:schemeClr val="tx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31567C2-0402-481A-8EDD-DFDED88833E4}"/>
              </a:ext>
            </a:extLst>
          </p:cNvPr>
          <p:cNvSpPr/>
          <p:nvPr/>
        </p:nvSpPr>
        <p:spPr>
          <a:xfrm>
            <a:off x="0" y="0"/>
            <a:ext cx="12164187" cy="6858000"/>
          </a:xfrm>
          <a:prstGeom prst="rtTriangle">
            <a:avLst/>
          </a:prstGeom>
          <a:solidFill>
            <a:schemeClr val="bg2">
              <a:lumMod val="50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98F0B94-7028-4C7E-B7CA-30BB73E4FAA7}"/>
              </a:ext>
            </a:extLst>
          </p:cNvPr>
          <p:cNvSpPr/>
          <p:nvPr/>
        </p:nvSpPr>
        <p:spPr>
          <a:xfrm>
            <a:off x="0" y="-2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138806 h 6858000"/>
              <a:gd name="connsiteX3" fmla="*/ 138806 w 6096000"/>
              <a:gd name="connsiteY3" fmla="*/ 138806 h 6858000"/>
              <a:gd name="connsiteX4" fmla="*/ 138806 w 6096000"/>
              <a:gd name="connsiteY4" fmla="*/ 6719194 h 6858000"/>
              <a:gd name="connsiteX5" fmla="*/ 6096000 w 6096000"/>
              <a:gd name="connsiteY5" fmla="*/ 6719194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138806"/>
                </a:lnTo>
                <a:lnTo>
                  <a:pt x="138806" y="138806"/>
                </a:lnTo>
                <a:lnTo>
                  <a:pt x="138806" y="6719194"/>
                </a:lnTo>
                <a:lnTo>
                  <a:pt x="6096000" y="6719194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pattFill prst="dkUpDiag">
            <a:fgClr>
              <a:schemeClr val="tx1">
                <a:lumMod val="75000"/>
                <a:lumOff val="25000"/>
              </a:schemeClr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404DC97-3ABF-4A98-8335-BB8A53BE236E}"/>
              </a:ext>
            </a:extLst>
          </p:cNvPr>
          <p:cNvSpPr/>
          <p:nvPr/>
        </p:nvSpPr>
        <p:spPr>
          <a:xfrm flipH="1"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138806 h 6858000"/>
              <a:gd name="connsiteX3" fmla="*/ 138806 w 6096000"/>
              <a:gd name="connsiteY3" fmla="*/ 138806 h 6858000"/>
              <a:gd name="connsiteX4" fmla="*/ 138806 w 6096000"/>
              <a:gd name="connsiteY4" fmla="*/ 6719194 h 6858000"/>
              <a:gd name="connsiteX5" fmla="*/ 6096000 w 6096000"/>
              <a:gd name="connsiteY5" fmla="*/ 6719194 h 6858000"/>
              <a:gd name="connsiteX6" fmla="*/ 6096000 w 6096000"/>
              <a:gd name="connsiteY6" fmla="*/ 6858000 h 6858000"/>
              <a:gd name="connsiteX7" fmla="*/ 0 w 6096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138806"/>
                </a:lnTo>
                <a:lnTo>
                  <a:pt x="138806" y="138806"/>
                </a:lnTo>
                <a:lnTo>
                  <a:pt x="138806" y="6719194"/>
                </a:lnTo>
                <a:lnTo>
                  <a:pt x="6096000" y="6719194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48F55-C1BA-4B5F-8C2F-AA10B84F86F2}"/>
              </a:ext>
            </a:extLst>
          </p:cNvPr>
          <p:cNvSpPr txBox="1"/>
          <p:nvPr/>
        </p:nvSpPr>
        <p:spPr>
          <a:xfrm>
            <a:off x="470385" y="2328565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Group </a:t>
            </a: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M</a:t>
            </a:r>
            <a:r>
              <a:rPr lang="en-I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embers</a:t>
            </a:r>
            <a:endParaRPr lang="en-IN" sz="32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8D42BE-D3A7-4B36-AAF3-17EEBF386D1D}"/>
              </a:ext>
            </a:extLst>
          </p:cNvPr>
          <p:cNvSpPr txBox="1"/>
          <p:nvPr/>
        </p:nvSpPr>
        <p:spPr>
          <a:xfrm>
            <a:off x="385511" y="406316"/>
            <a:ext cx="6595090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Application of AI for the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Non Player Character in Computer Games</a:t>
            </a:r>
            <a:r>
              <a:rPr lang="en-I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986992-9B27-4EDC-887D-9C3EA74D391D}"/>
              </a:ext>
            </a:extLst>
          </p:cNvPr>
          <p:cNvSpPr txBox="1"/>
          <p:nvPr/>
        </p:nvSpPr>
        <p:spPr>
          <a:xfrm>
            <a:off x="359756" y="3146201"/>
            <a:ext cx="6096000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1.Redoun Islam (160201)</a:t>
            </a:r>
          </a:p>
          <a:p>
            <a:r>
              <a:rPr lang="en-IN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2.Sheikh </a:t>
            </a:r>
            <a:r>
              <a:rPr lang="en-IN" sz="16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Sohel</a:t>
            </a:r>
            <a:r>
              <a:rPr lang="en-IN" sz="16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ontserrat Light" panose="00000400000000000000" pitchFamily="2" charset="0"/>
              </a:rPr>
              <a:t> Moon(160202)</a:t>
            </a:r>
            <a:endParaRPr lang="en-IN" sz="1600" spc="300" dirty="0">
              <a:solidFill>
                <a:schemeClr val="tx1">
                  <a:lumMod val="65000"/>
                  <a:lumOff val="35000"/>
                </a:schemeClr>
              </a:solidFill>
              <a:latin typeface="Montserrat Light" panose="000004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C5AE4F-E550-485C-9F8A-CA75C7F4CF9C}"/>
              </a:ext>
            </a:extLst>
          </p:cNvPr>
          <p:cNvSpPr txBox="1"/>
          <p:nvPr/>
        </p:nvSpPr>
        <p:spPr>
          <a:xfrm>
            <a:off x="7279356" y="4239090"/>
            <a:ext cx="4680074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icrosoft Sans Serif" panose="020B0604020202020204" pitchFamily="34" charset="0"/>
                <a:cs typeface="Leelawadee UI Semilight" panose="020B0402040204020203" pitchFamily="34" charset="-34"/>
              </a:rPr>
              <a:t>GOOLGE’s DeepMind AI just Taught itself to walk</a:t>
            </a:r>
            <a:endParaRPr lang="en-IN" sz="1600" b="1" dirty="0">
              <a:solidFill>
                <a:schemeClr val="tx1">
                  <a:lumMod val="65000"/>
                  <a:lumOff val="35000"/>
                </a:schemeClr>
              </a:solidFill>
              <a:ea typeface="Microsoft Sans Serif" panose="020B0604020202020204" pitchFamily="34" charset="0"/>
              <a:cs typeface="Leelawadee UI Semilight" panose="020B0402040204020203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" r="874"/>
          <a:stretch/>
        </p:blipFill>
        <p:spPr>
          <a:xfrm>
            <a:off x="7279356" y="1237251"/>
            <a:ext cx="4586075" cy="2893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2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906145" y="2320572"/>
            <a:ext cx="691567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a game to human? 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704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74"/>
                    </a14:imgEffect>
                    <a14:imgEffect>
                      <a14:saturation sat="10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75" y="23813"/>
            <a:ext cx="5128591" cy="38131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Values of Game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936566" cy="4519611"/>
          </a:xfrm>
        </p:spPr>
        <p:txBody>
          <a:bodyPr>
            <a:normAutofit/>
          </a:bodyPr>
          <a:lstStyle/>
          <a:p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Games are stimulation for brains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 rather, games are the food for the brain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Games are a challenge for people so it’s a good task for AI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use games as benchmarks to test our new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ideas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Games often provide interesting simulated worlds that replicate real world phenomena   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Strategic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combat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Airplane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racing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Allows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 to test algorithm and deploy in real world problems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120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is an NPC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Non player Character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NPC behavior in computer games is usually scripted and automatic, triggered by certain actions or dialogue with the player </a:t>
            </a:r>
            <a:r>
              <a:rPr lang="en-US" sz="2400" dirty="0" smtClean="0"/>
              <a:t>characters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Bad AI of the NPC's often lead to shallow and </a:t>
            </a:r>
            <a:r>
              <a:rPr lang="en-US" sz="2400" dirty="0" smtClean="0"/>
              <a:t>unfulfilling </a:t>
            </a:r>
            <a:r>
              <a:rPr lang="en-US" sz="2400" dirty="0"/>
              <a:t>game experience.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9968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NPC classes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</a:t>
            </a:r>
            <a:r>
              <a:rPr lang="en-US" sz="2800" dirty="0" smtClean="0"/>
              <a:t>he </a:t>
            </a:r>
            <a:r>
              <a:rPr lang="en-US" sz="2800" dirty="0"/>
              <a:t>behavior of AI </a:t>
            </a:r>
            <a:r>
              <a:rPr lang="en-US" sz="2800" dirty="0" smtClean="0"/>
              <a:t>has two classes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  Reactionary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  spontaneous.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06795" y="0"/>
            <a:ext cx="3079417" cy="61521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Reactionary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91985" y="1183117"/>
            <a:ext cx="8709036" cy="106912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reactionary AI is excited by the behavior of player.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reactionary input also based on the feeling of NPC.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22" y="2375647"/>
            <a:ext cx="4941502" cy="4159624"/>
          </a:xfrm>
        </p:spPr>
      </p:pic>
    </p:spTree>
    <p:extLst>
      <p:ext uri="{BB962C8B-B14F-4D97-AF65-F5344CB8AC3E}">
        <p14:creationId xmlns:p14="http://schemas.microsoft.com/office/powerpoint/2010/main" val="264469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18046" y="2405632"/>
            <a:ext cx="725230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 our survey (2005 – 2017)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369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9" y="1925781"/>
            <a:ext cx="11014367" cy="13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Statistics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found 97 research papers published on </a:t>
            </a:r>
            <a:r>
              <a:rPr lang="en-US" i="1" dirty="0" err="1"/>
              <a:t>ieeexplore</a:t>
            </a:r>
            <a:r>
              <a:rPr lang="bn-BD" i="1" dirty="0"/>
              <a:t>.</a:t>
            </a:r>
            <a:r>
              <a:rPr lang="en-US" i="1" dirty="0" err="1"/>
              <a:t>ieee</a:t>
            </a:r>
            <a:r>
              <a:rPr lang="bn-BD" i="1" dirty="0"/>
              <a:t>.</a:t>
            </a:r>
            <a:r>
              <a:rPr lang="en-US" i="1" dirty="0" smtClean="0"/>
              <a:t>org </a:t>
            </a:r>
          </a:p>
          <a:p>
            <a:r>
              <a:rPr lang="en-US" i="1" dirty="0" smtClean="0"/>
              <a:t> </a:t>
            </a:r>
            <a:r>
              <a:rPr lang="en-US" dirty="0" smtClean="0"/>
              <a:t>In those papers we found 26 AI methods for NPC in computer games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83558"/>
            <a:ext cx="7025793" cy="36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 Revolutionary methods used for non player characters(NPC) in computer games .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pPr lvl="0"/>
            <a:r>
              <a:rPr lang="en-US" sz="2000" dirty="0" smtClean="0"/>
              <a:t>Fuzzy State Machine</a:t>
            </a:r>
          </a:p>
          <a:p>
            <a:pPr marL="0" lvl="0" indent="0">
              <a:buNone/>
            </a:pPr>
            <a:endParaRPr lang="en-US" sz="2000" dirty="0"/>
          </a:p>
          <a:p>
            <a:pPr lvl="0"/>
            <a:r>
              <a:rPr lang="en-US" sz="2000" dirty="0"/>
              <a:t>Monte Carlo Tree Search 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A Star Path Finding Algorithm </a:t>
            </a:r>
            <a:endParaRPr lang="en-US" sz="2000" dirty="0" smtClean="0"/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Reinforcement </a:t>
            </a:r>
            <a:r>
              <a:rPr lang="en-US" sz="2000" dirty="0" smtClean="0"/>
              <a:t>Learning</a:t>
            </a:r>
          </a:p>
          <a:p>
            <a:pPr marL="0" lvl="0" indent="0">
              <a:buNone/>
            </a:pPr>
            <a:endParaRPr lang="en-US" sz="2000" dirty="0"/>
          </a:p>
          <a:p>
            <a:pPr lvl="0"/>
            <a:r>
              <a:rPr lang="en-US" sz="2000" dirty="0"/>
              <a:t>Neural Networks and Genetic Algorithm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8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4674" y="1388902"/>
            <a:ext cx="8596668" cy="1826581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is a state machine 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Overview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Introduction about AI and NPC’S.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About our survey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Most Revolutionary methods </a:t>
            </a:r>
            <a:r>
              <a:rPr lang="en-US" dirty="0">
                <a:solidFill>
                  <a:schemeClr val="tx1"/>
                </a:solidFill>
              </a:rPr>
              <a:t>used for non player characters(NPC) in computer games </a:t>
            </a:r>
            <a:r>
              <a:rPr lang="en-US" dirty="0" smtClean="0">
                <a:solidFill>
                  <a:schemeClr val="tx1"/>
                </a:solidFill>
              </a:rPr>
              <a:t>and take a look at some </a:t>
            </a:r>
            <a:r>
              <a:rPr lang="en-US" u="sng" dirty="0">
                <a:solidFill>
                  <a:schemeClr val="tx1"/>
                </a:solidFill>
              </a:rPr>
              <a:t>G</a:t>
            </a:r>
            <a:r>
              <a:rPr lang="en-US" u="sng" dirty="0" smtClean="0">
                <a:solidFill>
                  <a:schemeClr val="tx1"/>
                </a:solidFill>
              </a:rPr>
              <a:t>ame AI competition </a:t>
            </a:r>
            <a:endParaRPr lang="en-US" u="sng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future research areas</a:t>
            </a: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Conclusion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356" y="624846"/>
            <a:ext cx="6904381" cy="51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Machines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state machine has some number of states, and transitions between those states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Transitions occur because of inputs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53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7909" y="1508171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Finite State Machines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27909" y="3334752"/>
            <a:ext cx="8596668" cy="8604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A finite-state machine, or FSM for short, is a model of computation based on a hypothetical machine made of one or more states. Only a single state can be active at the same time, so the machine must transition from one state to another in order to perform different actions.</a:t>
            </a:r>
          </a:p>
        </p:txBody>
      </p:sp>
    </p:spTree>
    <p:extLst>
      <p:ext uri="{BB962C8B-B14F-4D97-AF65-F5344CB8AC3E}">
        <p14:creationId xmlns:p14="http://schemas.microsoft.com/office/powerpoint/2010/main" val="34989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1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7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" y="0"/>
            <a:ext cx="12165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Fuzzy State Machine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Fuzzy logic is the extension of Boolean logic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/>
              <a:t>There are only “true” and “false” two states in Boolean logic, but there are some states such as “some are true”, “not far”, “not very friendly” in Fuzzy logic</a:t>
            </a:r>
          </a:p>
        </p:txBody>
      </p:sp>
    </p:spTree>
    <p:extLst>
      <p:ext uri="{BB962C8B-B14F-4D97-AF65-F5344CB8AC3E}">
        <p14:creationId xmlns:p14="http://schemas.microsoft.com/office/powerpoint/2010/main" val="388920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 t="-458" r="12351" b="458"/>
          <a:stretch/>
        </p:blipFill>
        <p:spPr>
          <a:xfrm>
            <a:off x="1052944" y="0"/>
            <a:ext cx="9725891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6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63" y="512618"/>
            <a:ext cx="9490847" cy="524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5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-1"/>
            <a:ext cx="985058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1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45201" y="1813785"/>
            <a:ext cx="592668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Monte Carlo Tree Search </a:t>
            </a:r>
          </a:p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(MCTS)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357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797666" y="0"/>
            <a:ext cx="8596668" cy="640976"/>
          </a:xfrm>
        </p:spPr>
        <p:txBody>
          <a:bodyPr/>
          <a:lstStyle/>
          <a:p>
            <a:pPr algn="ctr"/>
            <a:endParaRPr lang="en-US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03" cy="6858000"/>
          </a:xfrm>
        </p:spPr>
      </p:pic>
    </p:spTree>
    <p:extLst>
      <p:ext uri="{BB962C8B-B14F-4D97-AF65-F5344CB8AC3E}">
        <p14:creationId xmlns:p14="http://schemas.microsoft.com/office/powerpoint/2010/main" val="27184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7" y="647113"/>
            <a:ext cx="11782632" cy="52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1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16" y="211015"/>
            <a:ext cx="10058400" cy="47106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90247" y="5232234"/>
            <a:ext cx="761458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selling video game franchises of all time: 262 million sales 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047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Super Mario Bros.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Mario came on the scene in 2009 , with the idea of evolving a player that can play Mario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Julian </a:t>
            </a:r>
            <a:r>
              <a:rPr lang="en-US" dirty="0" err="1" smtClean="0">
                <a:solidFill>
                  <a:schemeClr val="tx1"/>
                </a:solidFill>
              </a:rPr>
              <a:t>Togelius</a:t>
            </a:r>
            <a:r>
              <a:rPr lang="en-US" dirty="0" smtClean="0">
                <a:solidFill>
                  <a:schemeClr val="tx1"/>
                </a:solidFill>
              </a:rPr>
              <a:t>, Sergey </a:t>
            </a:r>
            <a:r>
              <a:rPr lang="en-US" dirty="0" err="1" smtClean="0">
                <a:solidFill>
                  <a:schemeClr val="tx1"/>
                </a:solidFill>
              </a:rPr>
              <a:t>Karakovskiy</a:t>
            </a:r>
            <a:r>
              <a:rPr lang="en-US" dirty="0" smtClean="0">
                <a:solidFill>
                  <a:schemeClr val="tx1"/>
                </a:solidFill>
              </a:rPr>
              <a:t>, Jan </a:t>
            </a:r>
            <a:r>
              <a:rPr lang="en-US" dirty="0" err="1" smtClean="0">
                <a:solidFill>
                  <a:schemeClr val="tx1"/>
                </a:solidFill>
              </a:rPr>
              <a:t>Koutnik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and </a:t>
            </a:r>
            <a:r>
              <a:rPr lang="en-US" dirty="0" err="1" smtClean="0">
                <a:solidFill>
                  <a:schemeClr val="tx1"/>
                </a:solidFill>
              </a:rPr>
              <a:t>Jurgen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Schmidhuber</a:t>
            </a:r>
            <a:r>
              <a:rPr lang="en-US" dirty="0" smtClean="0">
                <a:solidFill>
                  <a:schemeClr val="tx1"/>
                </a:solidFill>
              </a:rPr>
              <a:t>(2009) : “Super Mario </a:t>
            </a:r>
            <a:r>
              <a:rPr lang="en-US" dirty="0" err="1" smtClean="0">
                <a:solidFill>
                  <a:schemeClr val="tx1"/>
                </a:solidFill>
              </a:rPr>
              <a:t>Evulation</a:t>
            </a:r>
            <a:r>
              <a:rPr lang="en-US" dirty="0" smtClean="0">
                <a:solidFill>
                  <a:schemeClr val="tx1"/>
                </a:solidFill>
              </a:rPr>
              <a:t>”. Proceedings on IEEE Symposium on CIG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The next step was getting other researchers to play Mario Game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Can’t access the original source code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6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 Mario AI competition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Held between 2009 – 2012 , researchers were invited to write their own Mario Ai</a:t>
            </a:r>
          </a:p>
          <a:p>
            <a:endParaRPr lang="en-US" dirty="0"/>
          </a:p>
          <a:p>
            <a:r>
              <a:rPr lang="en-US" dirty="0" smtClean="0"/>
              <a:t>The first track was gameplay , where people can create their own Mario</a:t>
            </a:r>
          </a:p>
          <a:p>
            <a:endParaRPr lang="en-US" dirty="0"/>
          </a:p>
          <a:p>
            <a:r>
              <a:rPr lang="en-US" dirty="0" smtClean="0"/>
              <a:t>It didn’t take long to see some results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9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068"/>
            <a:ext cx="12192000" cy="5897879"/>
          </a:xfrm>
        </p:spPr>
      </p:pic>
    </p:spTree>
    <p:extLst>
      <p:ext uri="{BB962C8B-B14F-4D97-AF65-F5344CB8AC3E}">
        <p14:creationId xmlns:p14="http://schemas.microsoft.com/office/powerpoint/2010/main" val="99153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Pathfinding Algorithm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</a:rPr>
              <a:t>Pathfinding strategies are usually employed as the core of any AI movement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system to find the shortest path</a:t>
            </a:r>
          </a:p>
          <a:p>
            <a:pPr marL="0" indent="0">
              <a:buNone/>
            </a:pP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4400" dirty="0" smtClean="0">
                <a:solidFill>
                  <a:schemeClr val="tx2">
                    <a:lumMod val="50000"/>
                  </a:schemeClr>
                </a:solidFill>
              </a:rPr>
              <a:t>Types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</a:rPr>
              <a:t>A* Pathfinding Algorithm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A* is regarded as the best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latin typeface="Trebuchet MS" pitchFamily="34" charset="0"/>
              </a:rPr>
              <a:t>Goal: compute a path from a start point </a:t>
            </a:r>
            <a:r>
              <a:rPr lang="en-US" altLang="zh-TW" b="1" dirty="0">
                <a:solidFill>
                  <a:srgbClr val="00FF00"/>
                </a:solidFill>
                <a:latin typeface="Trebuchet MS" pitchFamily="34" charset="0"/>
              </a:rPr>
              <a:t>S</a:t>
            </a:r>
            <a:r>
              <a:rPr lang="en-US" altLang="zh-TW" dirty="0">
                <a:latin typeface="Trebuchet MS" pitchFamily="34" charset="0"/>
              </a:rPr>
              <a:t> to a goal point </a:t>
            </a:r>
            <a:r>
              <a:rPr lang="en-US" altLang="zh-TW" b="1" dirty="0">
                <a:solidFill>
                  <a:srgbClr val="FF0000"/>
                </a:solidFill>
                <a:latin typeface="Trebuchet MS" pitchFamily="34" charset="0"/>
              </a:rPr>
              <a:t>G</a:t>
            </a:r>
          </a:p>
          <a:p>
            <a:pPr>
              <a:defRPr/>
            </a:pPr>
            <a:endParaRPr lang="en-US" altLang="zh-TW" dirty="0">
              <a:latin typeface="Trebuchet MS" pitchFamily="34" charset="0"/>
            </a:endParaRPr>
          </a:p>
          <a:p>
            <a:pPr>
              <a:defRPr/>
            </a:pPr>
            <a:r>
              <a:rPr lang="en-US" altLang="zh-TW" dirty="0">
                <a:latin typeface="Trebuchet MS" pitchFamily="34" charset="0"/>
              </a:rPr>
              <a:t>Cost at point n:</a:t>
            </a:r>
          </a:p>
          <a:p>
            <a:pPr>
              <a:defRPr/>
            </a:pPr>
            <a:r>
              <a:rPr lang="en-US" altLang="zh-TW" dirty="0">
                <a:latin typeface="Trebuchet MS" pitchFamily="34" charset="0"/>
              </a:rPr>
              <a:t>f(n) = g(n) + h(n)</a:t>
            </a:r>
          </a:p>
          <a:p>
            <a:pPr>
              <a:defRPr/>
            </a:pPr>
            <a:r>
              <a:rPr lang="en-US" altLang="zh-TW" dirty="0">
                <a:latin typeface="Trebuchet MS" pitchFamily="34" charset="0"/>
              </a:rPr>
              <a:t>g(n): distance from the start point to point n</a:t>
            </a:r>
          </a:p>
          <a:p>
            <a:pPr>
              <a:defRPr/>
            </a:pPr>
            <a:r>
              <a:rPr lang="en-US" altLang="zh-TW" dirty="0">
                <a:latin typeface="Trebuchet MS" pitchFamily="34" charset="0"/>
              </a:rPr>
              <a:t>h(n): estimated distance from point n to the goal point</a:t>
            </a:r>
          </a:p>
          <a:p>
            <a:pPr>
              <a:defRPr/>
            </a:pPr>
            <a:r>
              <a:rPr lang="en-US" altLang="zh-TW" dirty="0">
                <a:latin typeface="Trebuchet MS" pitchFamily="34" charset="0"/>
              </a:rPr>
              <a:t>f(n): current estimated cost for point 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0" r="-9455" b="527"/>
          <a:stretch/>
        </p:blipFill>
        <p:spPr>
          <a:xfrm>
            <a:off x="407963" y="240993"/>
            <a:ext cx="12366277" cy="68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Mario Ai competition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submission by Robin </a:t>
            </a:r>
            <a:r>
              <a:rPr lang="en-US" dirty="0" err="1" smtClean="0"/>
              <a:t>Baumgarten</a:t>
            </a:r>
            <a:r>
              <a:rPr lang="en-US" dirty="0" smtClean="0"/>
              <a:t> won the competition </a:t>
            </a:r>
          </a:p>
          <a:p>
            <a:endParaRPr lang="en-US" dirty="0"/>
          </a:p>
          <a:p>
            <a:r>
              <a:rPr lang="en-US" dirty="0" smtClean="0"/>
              <a:t>Next phase of the competition is procedural content generator or PCG system where the Ai can create its own Mario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4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(36) CIG 2010 Level Generation Entry - YouTube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995" y="121847"/>
            <a:ext cx="10564836" cy="6046788"/>
          </a:xfrm>
        </p:spPr>
      </p:pic>
    </p:spTree>
    <p:extLst>
      <p:ext uri="{BB962C8B-B14F-4D97-AF65-F5344CB8AC3E}">
        <p14:creationId xmlns:p14="http://schemas.microsoft.com/office/powerpoint/2010/main" val="313562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30105" y="1517357"/>
            <a:ext cx="8645315" cy="276998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propose to Consider the question,</a:t>
            </a:r>
          </a:p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‘Can machines think?’”</a:t>
            </a:r>
          </a:p>
          <a:p>
            <a:pPr algn="ctr"/>
            <a:endParaRPr lang="en-US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-Alan Turing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744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asdasdasdas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8468" y="154746"/>
            <a:ext cx="9791113" cy="5866228"/>
          </a:xfrm>
        </p:spPr>
      </p:pic>
    </p:spTree>
    <p:extLst>
      <p:ext uri="{BB962C8B-B14F-4D97-AF65-F5344CB8AC3E}">
        <p14:creationId xmlns:p14="http://schemas.microsoft.com/office/powerpoint/2010/main" val="14587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615" y="1730196"/>
            <a:ext cx="8596668" cy="182658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Genetic Algorithm and Neural Network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72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playback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05" y="0"/>
            <a:ext cx="12192000" cy="6231987"/>
          </a:xfrm>
        </p:spPr>
      </p:pic>
    </p:spTree>
    <p:extLst>
      <p:ext uri="{BB962C8B-B14F-4D97-AF65-F5344CB8AC3E}">
        <p14:creationId xmlns:p14="http://schemas.microsoft.com/office/powerpoint/2010/main" val="391495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Does a Neural Network Looks Like 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general it consists of</a:t>
            </a:r>
          </a:p>
          <a:p>
            <a:r>
              <a:rPr lang="en-US" sz="2400" dirty="0" smtClean="0"/>
              <a:t>Input layer, where information is fed in </a:t>
            </a:r>
          </a:p>
          <a:p>
            <a:r>
              <a:rPr lang="en-US" sz="2400" dirty="0" smtClean="0"/>
              <a:t>Hidden layer(s), where units dynamically process the information</a:t>
            </a:r>
          </a:p>
          <a:p>
            <a:r>
              <a:rPr lang="en-US" sz="2400" dirty="0" smtClean="0"/>
              <a:t>Output layer , where prediction or conclusion is </a:t>
            </a:r>
            <a:r>
              <a:rPr lang="en-US" sz="2000" dirty="0" smtClean="0"/>
              <a:t>returned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959" y="1129322"/>
            <a:ext cx="3260041" cy="316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Genetic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Advantages</a:t>
            </a:r>
          </a:p>
          <a:p>
            <a:r>
              <a:rPr lang="en-US" sz="1600" dirty="0" smtClean="0"/>
              <a:t>Powerful optimization technique </a:t>
            </a:r>
          </a:p>
          <a:p>
            <a:r>
              <a:rPr lang="en-US" sz="1600" dirty="0" smtClean="0"/>
              <a:t>Can learn novel solution</a:t>
            </a:r>
          </a:p>
          <a:p>
            <a:r>
              <a:rPr lang="en-US" sz="1600" dirty="0" smtClean="0"/>
              <a:t>No examples required to learn</a:t>
            </a:r>
          </a:p>
          <a:p>
            <a:r>
              <a:rPr lang="en-US" sz="3200" dirty="0" smtClean="0"/>
              <a:t>Disadvantages</a:t>
            </a:r>
          </a:p>
          <a:p>
            <a:r>
              <a:rPr lang="en-US" dirty="0" smtClean="0"/>
              <a:t>Finding correct representation can be tricky</a:t>
            </a:r>
          </a:p>
          <a:p>
            <a:r>
              <a:rPr lang="en-US" dirty="0" smtClean="0"/>
              <a:t>Fitness function must be carefully chosen</a:t>
            </a:r>
          </a:p>
          <a:p>
            <a:r>
              <a:rPr lang="en-US" dirty="0" smtClean="0"/>
              <a:t>Solutions may or may not be understandable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25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Future Works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HA</a:t>
            </a:r>
            <a:r>
              <a:rPr lang="bn-BD" dirty="0"/>
              <a:t>* </a:t>
            </a:r>
            <a:r>
              <a:rPr lang="en-US" dirty="0"/>
              <a:t>is better and more efficient then A</a:t>
            </a:r>
            <a:r>
              <a:rPr lang="bn-BD" dirty="0"/>
              <a:t>* </a:t>
            </a:r>
            <a:r>
              <a:rPr lang="en-US" dirty="0"/>
              <a:t>pathfinding algorithm but no research had been done on implementing HA</a:t>
            </a:r>
            <a:r>
              <a:rPr lang="bn-BD" dirty="0"/>
              <a:t>* </a:t>
            </a:r>
            <a:r>
              <a:rPr lang="en-US" dirty="0"/>
              <a:t>algorithm in computer games to benefit the NPCs</a:t>
            </a:r>
            <a:r>
              <a:rPr lang="bn-BD" dirty="0"/>
              <a:t>. </a:t>
            </a:r>
            <a:r>
              <a:rPr lang="en-US" dirty="0"/>
              <a:t>This demands a future research on this topic</a:t>
            </a:r>
            <a:r>
              <a:rPr lang="bn-BD" dirty="0" smtClean="0"/>
              <a:t>.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bn-BD" dirty="0" smtClean="0"/>
              <a:t> </a:t>
            </a:r>
            <a:r>
              <a:rPr lang="en-US" dirty="0"/>
              <a:t>VR</a:t>
            </a:r>
            <a:r>
              <a:rPr lang="bn-BD" dirty="0"/>
              <a:t>- </a:t>
            </a:r>
            <a:r>
              <a:rPr lang="en-US" dirty="0"/>
              <a:t>and AR</a:t>
            </a:r>
            <a:r>
              <a:rPr lang="bn-BD" dirty="0"/>
              <a:t>-</a:t>
            </a:r>
            <a:r>
              <a:rPr lang="en-US" dirty="0"/>
              <a:t>based open</a:t>
            </a:r>
            <a:r>
              <a:rPr lang="bn-BD" dirty="0"/>
              <a:t>-</a:t>
            </a:r>
            <a:r>
              <a:rPr lang="en-US" dirty="0"/>
              <a:t>world video games may provide players with a </a:t>
            </a:r>
            <a:r>
              <a:rPr lang="bn-BD" dirty="0"/>
              <a:t>“</a:t>
            </a:r>
            <a:r>
              <a:rPr lang="en-US" dirty="0"/>
              <a:t>real world</a:t>
            </a:r>
            <a:r>
              <a:rPr lang="bn-BD" dirty="0"/>
              <a:t>” </a:t>
            </a:r>
            <a:r>
              <a:rPr lang="en-US" dirty="0"/>
              <a:t>experience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57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53996" y="2151409"/>
            <a:ext cx="37965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772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" y="0"/>
            <a:ext cx="12191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4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79993" y="1409950"/>
            <a:ext cx="8596668" cy="193836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Does it mean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 Something to be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 Artificially Intelligent?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8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63" y="1946366"/>
            <a:ext cx="2899955" cy="46111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3116" y="198010"/>
            <a:ext cx="17242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4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 What is </a:t>
            </a:r>
            <a:r>
              <a:rPr lang="en-US" dirty="0">
                <a:solidFill>
                  <a:schemeClr val="tx1"/>
                </a:solidFill>
              </a:rPr>
              <a:t>Artificial </a:t>
            </a:r>
            <a:r>
              <a:rPr lang="en-US" dirty="0" smtClean="0">
                <a:solidFill>
                  <a:schemeClr val="tx1"/>
                </a:solidFill>
              </a:rPr>
              <a:t>Intelligence?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John McCarthy, widely recognized as the father of Artificial </a:t>
            </a:r>
            <a:r>
              <a:rPr lang="en-US" sz="2800" dirty="0" smtClean="0"/>
              <a:t>Intelligence </a:t>
            </a:r>
            <a:r>
              <a:rPr lang="en-US" sz="2800" dirty="0"/>
              <a:t>define as </a:t>
            </a:r>
            <a:r>
              <a:rPr lang="en-US" sz="2800" dirty="0">
                <a:hlinkClick r:id="rId2"/>
              </a:rPr>
              <a:t>“the science and engineering of making intelligent machines</a:t>
            </a:r>
            <a:r>
              <a:rPr lang="en-US" sz="2800" dirty="0" smtClean="0">
                <a:hlinkClick r:id="rId2"/>
              </a:rPr>
              <a:t>”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Software that can make intelligent decision based upon what it knows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1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 how does AI works within games?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Many video games adopt some form of AI as part of gameplay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NPC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Procedural content generator </a:t>
            </a:r>
          </a:p>
          <a:p>
            <a:endParaRPr lang="en-US" dirty="0" smtClean="0"/>
          </a:p>
          <a:p>
            <a:r>
              <a:rPr lang="en-US" sz="2400" dirty="0" smtClean="0"/>
              <a:t>AI researchers experiment with video games with a number of reasons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To improve existing  techniques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To create new types of AI within the confines of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67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1907</TotalTime>
  <Words>912</Words>
  <Application>Microsoft Office PowerPoint</Application>
  <PresentationFormat>Widescreen</PresentationFormat>
  <Paragraphs>133</Paragraphs>
  <Slides>46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微軟正黑體</vt:lpstr>
      <vt:lpstr>Arial</vt:lpstr>
      <vt:lpstr>Arial Rounded MT Bold</vt:lpstr>
      <vt:lpstr>Leelawadee UI Semilight</vt:lpstr>
      <vt:lpstr>Microsoft Sans Serif</vt:lpstr>
      <vt:lpstr>Montserrat Light</vt:lpstr>
      <vt:lpstr>Trebuchet MS</vt:lpstr>
      <vt:lpstr>Vrinda</vt:lpstr>
      <vt:lpstr>Wingdings</vt:lpstr>
      <vt:lpstr>Wingdings 3</vt:lpstr>
      <vt:lpstr>Facet</vt:lpstr>
      <vt:lpstr>PowerPoint Presentation</vt:lpstr>
      <vt:lpstr>Overview</vt:lpstr>
      <vt:lpstr>PowerPoint Presentation</vt:lpstr>
      <vt:lpstr>PowerPoint Presentation</vt:lpstr>
      <vt:lpstr>PowerPoint Presentation</vt:lpstr>
      <vt:lpstr>What Does it mean  Something to be  Artificially Intelligent?</vt:lpstr>
      <vt:lpstr>PowerPoint Presentation</vt:lpstr>
      <vt:lpstr>So What is Artificial Intelligence?</vt:lpstr>
      <vt:lpstr>So how does AI works within games?</vt:lpstr>
      <vt:lpstr>PowerPoint Presentation</vt:lpstr>
      <vt:lpstr>Values of Game</vt:lpstr>
      <vt:lpstr>What is an NPC</vt:lpstr>
      <vt:lpstr>NPC classes</vt:lpstr>
      <vt:lpstr>Reactionary</vt:lpstr>
      <vt:lpstr>PowerPoint Presentation</vt:lpstr>
      <vt:lpstr>PowerPoint Presentation</vt:lpstr>
      <vt:lpstr>Statistics </vt:lpstr>
      <vt:lpstr>Most Revolutionary methods used for non player characters(NPC) in computer games . </vt:lpstr>
      <vt:lpstr>What is a state machine ?</vt:lpstr>
      <vt:lpstr>PowerPoint Presentation</vt:lpstr>
      <vt:lpstr>State Machines</vt:lpstr>
      <vt:lpstr>Finite State Machines   </vt:lpstr>
      <vt:lpstr>PowerPoint Presentation</vt:lpstr>
      <vt:lpstr>PowerPoint Presentation</vt:lpstr>
      <vt:lpstr>Fuzzy State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Super Mario Bros.</vt:lpstr>
      <vt:lpstr>The Mario AI competition</vt:lpstr>
      <vt:lpstr>PowerPoint Presentation</vt:lpstr>
      <vt:lpstr>Pathfinding Algorithm </vt:lpstr>
      <vt:lpstr>A* is regarded as the best</vt:lpstr>
      <vt:lpstr>PowerPoint Presentation</vt:lpstr>
      <vt:lpstr>Mario Ai competition </vt:lpstr>
      <vt:lpstr>PowerPoint Presentation</vt:lpstr>
      <vt:lpstr>PowerPoint Presentation</vt:lpstr>
      <vt:lpstr>Genetic Algorithm and Neural Network</vt:lpstr>
      <vt:lpstr>PowerPoint Presentation</vt:lpstr>
      <vt:lpstr>What Does a Neural Network Looks Like ?</vt:lpstr>
      <vt:lpstr>Genetic Algorithm</vt:lpstr>
      <vt:lpstr>Future Works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Sharma</dc:creator>
  <cp:lastModifiedBy>Abir</cp:lastModifiedBy>
  <cp:revision>112</cp:revision>
  <dcterms:created xsi:type="dcterms:W3CDTF">2017-12-01T19:26:44Z</dcterms:created>
  <dcterms:modified xsi:type="dcterms:W3CDTF">2018-04-16T03:29:04Z</dcterms:modified>
</cp:coreProperties>
</file>